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  <p:sldMasterId id="2147483675" r:id="rId3"/>
  </p:sldMasterIdLst>
  <p:notesMasterIdLst>
    <p:notesMasterId r:id="rId14"/>
  </p:notesMasterIdLst>
  <p:sldIdLst>
    <p:sldId id="286" r:id="rId4"/>
    <p:sldId id="257" r:id="rId5"/>
    <p:sldId id="258" r:id="rId6"/>
    <p:sldId id="279" r:id="rId7"/>
    <p:sldId id="280" r:id="rId8"/>
    <p:sldId id="281" r:id="rId9"/>
    <p:sldId id="282" r:id="rId10"/>
    <p:sldId id="285" r:id="rId11"/>
    <p:sldId id="283" r:id="rId12"/>
    <p:sldId id="272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6"/>
            <p14:sldId id="257"/>
            <p14:sldId id="258"/>
            <p14:sldId id="279"/>
            <p14:sldId id="280"/>
            <p14:sldId id="281"/>
            <p14:sldId id="282"/>
            <p14:sldId id="285"/>
            <p14:sldId id="283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4686"/>
    <a:srgbClr val="ED6F9C"/>
    <a:srgbClr val="A27DB6"/>
    <a:srgbClr val="5F95CF"/>
    <a:srgbClr val="FCC13F"/>
    <a:srgbClr val="F49C4E"/>
    <a:srgbClr val="37B398"/>
    <a:srgbClr val="EA4E34"/>
    <a:srgbClr val="00A7E3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85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2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811899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2276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31416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223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7183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7183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5978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44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335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97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65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8686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5023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7169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373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3663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561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6145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22237352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982220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0868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156465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99765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367437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9175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8642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715567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95394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32955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56794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16727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474760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67851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379032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0964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416537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006511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389572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4713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004403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67880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12638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227707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737375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97497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99047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728976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00381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181493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0698030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119242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95303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1137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26" Type="http://schemas.openxmlformats.org/officeDocument/2006/relationships/slideLayout" Target="../slideLayouts/slideLayout49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34" Type="http://schemas.openxmlformats.org/officeDocument/2006/relationships/slideLayout" Target="../slideLayouts/slideLayout57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slideLayout" Target="../slideLayouts/slideLayout48.xml"/><Relationship Id="rId33" Type="http://schemas.openxmlformats.org/officeDocument/2006/relationships/slideLayout" Target="../slideLayouts/slideLayout56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29" Type="http://schemas.openxmlformats.org/officeDocument/2006/relationships/slideLayout" Target="../slideLayouts/slideLayout52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slideLayout" Target="../slideLayouts/slideLayout47.xml"/><Relationship Id="rId32" Type="http://schemas.openxmlformats.org/officeDocument/2006/relationships/slideLayout" Target="../slideLayouts/slideLayout55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28" Type="http://schemas.openxmlformats.org/officeDocument/2006/relationships/slideLayout" Target="../slideLayouts/slideLayout51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31" Type="http://schemas.openxmlformats.org/officeDocument/2006/relationships/slideLayout" Target="../slideLayouts/slideLayout54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Relationship Id="rId27" Type="http://schemas.openxmlformats.org/officeDocument/2006/relationships/slideLayout" Target="../slideLayouts/slideLayout50.xml"/><Relationship Id="rId30" Type="http://schemas.openxmlformats.org/officeDocument/2006/relationships/slideLayout" Target="../slideLayouts/slideLayout53.xml"/><Relationship Id="rId35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6945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590662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0" r:id="rId25"/>
    <p:sldLayoutId id="2147483701" r:id="rId26"/>
    <p:sldLayoutId id="2147483702" r:id="rId27"/>
    <p:sldLayoutId id="2147483703" r:id="rId28"/>
    <p:sldLayoutId id="2147483704" r:id="rId29"/>
    <p:sldLayoutId id="2147483705" r:id="rId30"/>
    <p:sldLayoutId id="2147483706" r:id="rId31"/>
    <p:sldLayoutId id="2147483707" r:id="rId32"/>
    <p:sldLayoutId id="2147483708" r:id="rId33"/>
    <p:sldLayoutId id="2147483709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</a:t>
            </a:r>
            <a:br>
              <a:rPr lang="pl-PL" dirty="0"/>
            </a:br>
            <a:r>
              <a:rPr lang="pl-PL" dirty="0"/>
              <a:t>past </a:t>
            </a:r>
            <a:r>
              <a:rPr lang="pl-PL" dirty="0" err="1"/>
              <a:t>continuous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95165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3" y="1531798"/>
            <a:ext cx="1142996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My brother singing in a competition last night.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What you were doing when I saw you yesterday?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 cooked when you were arriving.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My best friend and her father was travelling when they met a really famous actor.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It was 4pm. My friends was walking home from school.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Diana didn’t doing her homework when I called her.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Correct the errors.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74117" y="1511608"/>
            <a:ext cx="13596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 singing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343899" y="2214896"/>
            <a:ext cx="10741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were you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19783" y="2987397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 cooking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540355" y="2987397"/>
            <a:ext cx="8691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arrived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498792" y="3722362"/>
            <a:ext cx="6527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were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834460" y="4443957"/>
            <a:ext cx="6527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364577" y="5173127"/>
            <a:ext cx="8242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wasn’t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965278" y="1859776"/>
            <a:ext cx="575077" cy="18200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1527669" y="2680138"/>
            <a:ext cx="758331" cy="190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107180" y="3421481"/>
            <a:ext cx="566937" cy="713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2750316" y="3421481"/>
            <a:ext cx="1074847" cy="15231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3614111" y="4171201"/>
            <a:ext cx="316444" cy="4595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3044421" y="4874152"/>
            <a:ext cx="316444" cy="4595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1618487" y="5603813"/>
            <a:ext cx="316444" cy="4595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2E1A8462-5FC9-4A0D-9EE7-1DACFC67ED8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past continuous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862259" y="2375692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past continuous.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past continuous versus the past simple.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past continuous.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227369BD-F5C1-4C62-9D00-53D5542F34A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1. 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591" y="4493660"/>
            <a:ext cx="1239894" cy="1239894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>
          <a:xfrm>
            <a:off x="6964240" y="4836705"/>
            <a:ext cx="3520645" cy="797021"/>
          </a:xfrm>
          <a:prstGeom prst="wedgeRoundRectCallout">
            <a:avLst>
              <a:gd name="adj1" fmla="val -57569"/>
              <a:gd name="adj2" fmla="val -2489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conversation. Are they talking about the past or the present?</a:t>
            </a:r>
          </a:p>
        </p:txBody>
      </p:sp>
      <p:sp>
        <p:nvSpPr>
          <p:cNvPr id="27" name="Shape 87"/>
          <p:cNvSpPr/>
          <p:nvPr/>
        </p:nvSpPr>
        <p:spPr>
          <a:xfrm>
            <a:off x="10257836" y="3941187"/>
            <a:ext cx="1405607" cy="1030041"/>
          </a:xfrm>
          <a:prstGeom prst="cloudCallout">
            <a:avLst>
              <a:gd name="adj1" fmla="val -49137"/>
              <a:gd name="adj2" fmla="val 46260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The past.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259304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261493" y="1023582"/>
            <a:ext cx="2651701" cy="1351128"/>
          </a:xfrm>
          <a:prstGeom prst="wedgeRoundRectCallout">
            <a:avLst>
              <a:gd name="adj1" fmla="val -65848"/>
              <a:gd name="adj2" fmla="val 13766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called you last night at 10 o’clock, but you didn’t answer. What were you doing?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4991" y="1197060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5773003" y="1023582"/>
            <a:ext cx="2975213" cy="1413372"/>
          </a:xfrm>
          <a:prstGeom prst="wedgeRoundRectCallout">
            <a:avLst>
              <a:gd name="adj1" fmla="val 64178"/>
              <a:gd name="adj2" fmla="val 16845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sleeping at 10 o’clock when you called me, sorry! I was very tired.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5445457" y="2652763"/>
            <a:ext cx="4187469" cy="1503727"/>
          </a:xfrm>
          <a:prstGeom prst="wedgeRoundRectCallout">
            <a:avLst>
              <a:gd name="adj1" fmla="val -30471"/>
              <a:gd name="adj2" fmla="val 6522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boy says: 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sleeping at 10 o’clock.’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 you think the action started before 10 o’clock and continued after 10 o’clock? So, was the action completed at 10 o’clock or in progress? </a:t>
            </a:r>
          </a:p>
        </p:txBody>
      </p:sp>
      <p:sp>
        <p:nvSpPr>
          <p:cNvPr id="26" name="Shape 87"/>
          <p:cNvSpPr/>
          <p:nvPr/>
        </p:nvSpPr>
        <p:spPr>
          <a:xfrm>
            <a:off x="9730966" y="2499198"/>
            <a:ext cx="1787744" cy="1132991"/>
          </a:xfrm>
          <a:prstGeom prst="cloudCallout">
            <a:avLst>
              <a:gd name="adj1" fmla="val -49137"/>
              <a:gd name="adj2" fmla="val 46260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Yes, so it was in progress.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713766" y="2776723"/>
            <a:ext cx="3553133" cy="2328928"/>
          </a:xfrm>
          <a:prstGeom prst="wedgeRoundRectCallout">
            <a:avLst>
              <a:gd name="adj1" fmla="val 58726"/>
              <a:gd name="adj2" fmla="val 2990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sentence again: 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sleeping when you called.’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 two actions here: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1. I was sleeping.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2. You called.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know 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sleeping’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was an action in progress. Did the second  action (‘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called’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 happen before, after or during?</a:t>
            </a:r>
          </a:p>
        </p:txBody>
      </p:sp>
      <p:sp>
        <p:nvSpPr>
          <p:cNvPr id="30" name="Shape 87"/>
          <p:cNvSpPr/>
          <p:nvPr/>
        </p:nvSpPr>
        <p:spPr>
          <a:xfrm>
            <a:off x="2954910" y="5002082"/>
            <a:ext cx="1787744" cy="1132991"/>
          </a:xfrm>
          <a:prstGeom prst="cloudCallout">
            <a:avLst>
              <a:gd name="adj1" fmla="val -60588"/>
              <a:gd name="adj2" fmla="val -4408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During. 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383F65C0-C4C8-437D-8393-1167F0248BF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 animBg="1"/>
      <p:bldP spid="23" grpId="0" animBg="1"/>
      <p:bldP spid="26" grpId="0" animBg="1"/>
      <p:bldP spid="28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past continuous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646902" y="2312651"/>
            <a:ext cx="3515665" cy="812686"/>
          </a:xfrm>
          <a:prstGeom prst="wedgeRoundRectCallout">
            <a:avLst>
              <a:gd name="adj1" fmla="val 64178"/>
              <a:gd name="adj2" fmla="val 16845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sleeping at 10 o’clock.</a:t>
            </a:r>
          </a:p>
        </p:txBody>
      </p:sp>
      <p:sp>
        <p:nvSpPr>
          <p:cNvPr id="18" name="Shape 82"/>
          <p:cNvSpPr txBox="1">
            <a:spLocks/>
          </p:cNvSpPr>
          <p:nvPr/>
        </p:nvSpPr>
        <p:spPr>
          <a:xfrm>
            <a:off x="450601" y="1723468"/>
            <a:ext cx="9375787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For actions in progress at a specific time in the past.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4" name="Shape 82"/>
          <p:cNvSpPr txBox="1">
            <a:spLocks/>
          </p:cNvSpPr>
          <p:nvPr/>
        </p:nvSpPr>
        <p:spPr>
          <a:xfrm>
            <a:off x="450601" y="3379066"/>
            <a:ext cx="9375787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For actions in progress when another action happened in the past.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646901" y="4221978"/>
            <a:ext cx="3515665" cy="812686"/>
          </a:xfrm>
          <a:prstGeom prst="wedgeRoundRectCallout">
            <a:avLst>
              <a:gd name="adj1" fmla="val 64178"/>
              <a:gd name="adj2" fmla="val 16845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sleeping when you called.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36" y="229387"/>
            <a:ext cx="1047473" cy="1047473"/>
          </a:xfrm>
          <a:prstGeom prst="rect">
            <a:avLst/>
          </a:prstGeom>
        </p:spPr>
      </p:pic>
      <p:sp>
        <p:nvSpPr>
          <p:cNvPr id="31" name="Rounded Rectangular Callout 30"/>
          <p:cNvSpPr/>
          <p:nvPr/>
        </p:nvSpPr>
        <p:spPr>
          <a:xfrm>
            <a:off x="5138494" y="2345306"/>
            <a:ext cx="3648596" cy="949946"/>
          </a:xfrm>
          <a:prstGeom prst="wedgeRoundRectCallout">
            <a:avLst>
              <a:gd name="adj1" fmla="val 56518"/>
              <a:gd name="adj2" fmla="val -4356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is a specific time in the past. Other examples are time expressions like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morning, last night.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2" name="Arc 31"/>
          <p:cNvSpPr/>
          <p:nvPr/>
        </p:nvSpPr>
        <p:spPr>
          <a:xfrm rot="4799997" flipH="1">
            <a:off x="2939155" y="1088889"/>
            <a:ext cx="1273289" cy="4018305"/>
          </a:xfrm>
          <a:prstGeom prst="arc">
            <a:avLst>
              <a:gd name="adj1" fmla="val 16824491"/>
              <a:gd name="adj2" fmla="val 7924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Rounded Rectangular Callout 32"/>
          <p:cNvSpPr/>
          <p:nvPr/>
        </p:nvSpPr>
        <p:spPr>
          <a:xfrm>
            <a:off x="9490222" y="1551784"/>
            <a:ext cx="2624185" cy="1879402"/>
          </a:xfrm>
          <a:prstGeom prst="wedgeRoundRectCallout">
            <a:avLst>
              <a:gd name="adj1" fmla="val 19865"/>
              <a:gd name="adj2" fmla="val -5761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boy started sleeping before 10 o’clock and continued sleeping after 10 o’clock. It was in progress. It wasn’t completed at this specific time.</a:t>
            </a:r>
          </a:p>
        </p:txBody>
      </p:sp>
      <p:sp>
        <p:nvSpPr>
          <p:cNvPr id="34" name="Arc 33"/>
          <p:cNvSpPr/>
          <p:nvPr/>
        </p:nvSpPr>
        <p:spPr>
          <a:xfrm rot="5123700" flipH="1">
            <a:off x="6749499" y="-1903036"/>
            <a:ext cx="1273289" cy="7653843"/>
          </a:xfrm>
          <a:prstGeom prst="arc">
            <a:avLst>
              <a:gd name="adj1" fmla="val 16304853"/>
              <a:gd name="adj2" fmla="val 49793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4901468" y="4185778"/>
            <a:ext cx="3068825" cy="949946"/>
          </a:xfrm>
          <a:prstGeom prst="wedgeRoundRectCallout">
            <a:avLst>
              <a:gd name="adj1" fmla="val 56518"/>
              <a:gd name="adj2" fmla="val -4356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Notice how this action is in the past simple.</a:t>
            </a:r>
          </a:p>
        </p:txBody>
      </p:sp>
      <p:sp>
        <p:nvSpPr>
          <p:cNvPr id="36" name="Arc 35"/>
          <p:cNvSpPr/>
          <p:nvPr/>
        </p:nvSpPr>
        <p:spPr>
          <a:xfrm rot="4799997" flipH="1">
            <a:off x="3067761" y="3025511"/>
            <a:ext cx="1273289" cy="4018305"/>
          </a:xfrm>
          <a:prstGeom prst="arc">
            <a:avLst>
              <a:gd name="adj1" fmla="val 17261644"/>
              <a:gd name="adj2" fmla="val 7924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Rounded Rectangular Callout 36"/>
          <p:cNvSpPr/>
          <p:nvPr/>
        </p:nvSpPr>
        <p:spPr>
          <a:xfrm>
            <a:off x="8291975" y="4141895"/>
            <a:ext cx="3068825" cy="949946"/>
          </a:xfrm>
          <a:prstGeom prst="wedgeRoundRectCallout">
            <a:avLst>
              <a:gd name="adj1" fmla="val 56518"/>
              <a:gd name="adj2" fmla="val -4356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the linking word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when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to connect the two parts of the sentence.</a:t>
            </a:r>
          </a:p>
        </p:txBody>
      </p:sp>
      <p:sp>
        <p:nvSpPr>
          <p:cNvPr id="38" name="Arc 37"/>
          <p:cNvSpPr/>
          <p:nvPr/>
        </p:nvSpPr>
        <p:spPr>
          <a:xfrm rot="5123700" flipH="1">
            <a:off x="5285548" y="733299"/>
            <a:ext cx="1273289" cy="7653843"/>
          </a:xfrm>
          <a:prstGeom prst="arc">
            <a:avLst>
              <a:gd name="adj1" fmla="val 16248884"/>
              <a:gd name="adj2" fmla="val 504234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31A1AAA6-EA38-476D-8384-B87B217C331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72914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8" grpId="0"/>
      <p:bldP spid="24" grpId="0"/>
      <p:bldP spid="25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2. 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042" y="4615268"/>
            <a:ext cx="1239894" cy="1239894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>
          <a:xfrm>
            <a:off x="7138017" y="4012442"/>
            <a:ext cx="3370759" cy="1621283"/>
          </a:xfrm>
          <a:prstGeom prst="wedgeRoundRectCallout">
            <a:avLst>
              <a:gd name="adj1" fmla="val -57569"/>
              <a:gd name="adj2" fmla="val -2489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section from a story above. Do you think this is one of the main events in the story or is it setting the scene?</a:t>
            </a:r>
          </a:p>
        </p:txBody>
      </p:sp>
      <p:sp>
        <p:nvSpPr>
          <p:cNvPr id="27" name="Shape 87"/>
          <p:cNvSpPr/>
          <p:nvPr/>
        </p:nvSpPr>
        <p:spPr>
          <a:xfrm>
            <a:off x="9805972" y="2521353"/>
            <a:ext cx="1931103" cy="1674209"/>
          </a:xfrm>
          <a:prstGeom prst="cloudCallout">
            <a:avLst>
              <a:gd name="adj1" fmla="val -49137"/>
              <a:gd name="adj2" fmla="val 46260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It is setting the scene.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17" y="1281459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2834725" y="1281458"/>
            <a:ext cx="5558648" cy="1106899"/>
          </a:xfrm>
          <a:prstGeom prst="wedgeRoundRectCallout">
            <a:avLst>
              <a:gd name="adj1" fmla="val -62071"/>
              <a:gd name="adj2" fmla="val -11203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[Reading a book:]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was a cold dark night and it was raining outside. The trees were moving in the wind and the animals were hiding from the cold.  </a:t>
            </a:r>
          </a:p>
        </p:txBody>
      </p:sp>
      <p:sp>
        <p:nvSpPr>
          <p:cNvPr id="24" name="Rounded Rectangular Callout 23"/>
          <p:cNvSpPr/>
          <p:nvPr/>
        </p:nvSpPr>
        <p:spPr>
          <a:xfrm>
            <a:off x="1149346" y="4353636"/>
            <a:ext cx="3231586" cy="1143346"/>
          </a:xfrm>
          <a:prstGeom prst="wedgeRoundRectCallout">
            <a:avLst>
              <a:gd name="adj1" fmla="val 59848"/>
              <a:gd name="adj2" fmla="val 2056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 we use the past simple here to set the scene or the past continuous?</a:t>
            </a:r>
          </a:p>
        </p:txBody>
      </p:sp>
      <p:sp>
        <p:nvSpPr>
          <p:cNvPr id="25" name="Shape 87"/>
          <p:cNvSpPr/>
          <p:nvPr/>
        </p:nvSpPr>
        <p:spPr>
          <a:xfrm>
            <a:off x="809917" y="2736320"/>
            <a:ext cx="1931103" cy="1674209"/>
          </a:xfrm>
          <a:prstGeom prst="cloudCallout">
            <a:avLst>
              <a:gd name="adj1" fmla="val 34258"/>
              <a:gd name="adj2" fmla="val 5196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The past continuous.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3323725" y="2892575"/>
            <a:ext cx="3231586" cy="1143346"/>
          </a:xfrm>
          <a:prstGeom prst="wedgeRoundRectCallout">
            <a:avLst>
              <a:gd name="adj1" fmla="val 22684"/>
              <a:gd name="adj2" fmla="val 8263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 you think we usually use the past continuous or the past simple for the main events? </a:t>
            </a:r>
          </a:p>
        </p:txBody>
      </p:sp>
      <p:sp>
        <p:nvSpPr>
          <p:cNvPr id="31" name="Shape 87"/>
          <p:cNvSpPr/>
          <p:nvPr/>
        </p:nvSpPr>
        <p:spPr>
          <a:xfrm>
            <a:off x="6694529" y="2606875"/>
            <a:ext cx="1402225" cy="1191133"/>
          </a:xfrm>
          <a:prstGeom prst="cloudCallout">
            <a:avLst>
              <a:gd name="adj1" fmla="val -60577"/>
              <a:gd name="adj2" fmla="val 3728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The past simple.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B32C95F9-445D-458C-84AB-46BEC6105B0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87008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 animBg="1"/>
      <p:bldP spid="24" grpId="0" animBg="1"/>
      <p:bldP spid="25" grpId="0" animBg="1"/>
      <p:bldP spid="29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past continuous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646902" y="2312651"/>
            <a:ext cx="3515665" cy="812686"/>
          </a:xfrm>
          <a:prstGeom prst="wedgeRoundRectCallout">
            <a:avLst>
              <a:gd name="adj1" fmla="val -57716"/>
              <a:gd name="adj2" fmla="val -16742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sleeping at 10 o’clock.</a:t>
            </a:r>
          </a:p>
        </p:txBody>
      </p:sp>
      <p:sp>
        <p:nvSpPr>
          <p:cNvPr id="18" name="Shape 82"/>
          <p:cNvSpPr txBox="1">
            <a:spLocks/>
          </p:cNvSpPr>
          <p:nvPr/>
        </p:nvSpPr>
        <p:spPr>
          <a:xfrm>
            <a:off x="450601" y="1723468"/>
            <a:ext cx="9375787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For actions in progress at a specific time in the past.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4" name="Shape 82"/>
          <p:cNvSpPr txBox="1">
            <a:spLocks/>
          </p:cNvSpPr>
          <p:nvPr/>
        </p:nvSpPr>
        <p:spPr>
          <a:xfrm>
            <a:off x="450601" y="3379066"/>
            <a:ext cx="9375787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For actions in progress when another action happened in the past.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646901" y="4221978"/>
            <a:ext cx="3515665" cy="812686"/>
          </a:xfrm>
          <a:prstGeom prst="wedgeRoundRectCallout">
            <a:avLst>
              <a:gd name="adj1" fmla="val -56164"/>
              <a:gd name="adj2" fmla="val -18421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sleeping when you called.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36" y="229387"/>
            <a:ext cx="1047473" cy="1047473"/>
          </a:xfrm>
          <a:prstGeom prst="rect">
            <a:avLst/>
          </a:prstGeom>
        </p:spPr>
      </p:pic>
      <p:sp>
        <p:nvSpPr>
          <p:cNvPr id="31" name="Rounded Rectangular Callout 30"/>
          <p:cNvSpPr/>
          <p:nvPr/>
        </p:nvSpPr>
        <p:spPr>
          <a:xfrm>
            <a:off x="5138494" y="2345306"/>
            <a:ext cx="3648596" cy="1033760"/>
          </a:xfrm>
          <a:prstGeom prst="wedgeRoundRectCallout">
            <a:avLst>
              <a:gd name="adj1" fmla="val 56518"/>
              <a:gd name="adj2" fmla="val -4356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is a specific time in the past. Other examples are time expressions like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morning, last night.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2" name="Arc 31"/>
          <p:cNvSpPr/>
          <p:nvPr/>
        </p:nvSpPr>
        <p:spPr>
          <a:xfrm rot="4799997" flipH="1">
            <a:off x="2939155" y="1088889"/>
            <a:ext cx="1273289" cy="4018305"/>
          </a:xfrm>
          <a:prstGeom prst="arc">
            <a:avLst>
              <a:gd name="adj1" fmla="val 16824491"/>
              <a:gd name="adj2" fmla="val 7924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Arc 33"/>
          <p:cNvSpPr/>
          <p:nvPr/>
        </p:nvSpPr>
        <p:spPr>
          <a:xfrm rot="5123700" flipH="1">
            <a:off x="6749499" y="-1903036"/>
            <a:ext cx="1273289" cy="7653843"/>
          </a:xfrm>
          <a:prstGeom prst="arc">
            <a:avLst>
              <a:gd name="adj1" fmla="val 16304853"/>
              <a:gd name="adj2" fmla="val 49793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4901468" y="4185778"/>
            <a:ext cx="3068825" cy="949946"/>
          </a:xfrm>
          <a:prstGeom prst="wedgeRoundRectCallout">
            <a:avLst>
              <a:gd name="adj1" fmla="val 56518"/>
              <a:gd name="adj2" fmla="val -4356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Notice how this action is in the past simple.</a:t>
            </a:r>
          </a:p>
        </p:txBody>
      </p:sp>
      <p:sp>
        <p:nvSpPr>
          <p:cNvPr id="36" name="Arc 35"/>
          <p:cNvSpPr/>
          <p:nvPr/>
        </p:nvSpPr>
        <p:spPr>
          <a:xfrm rot="4799997" flipH="1">
            <a:off x="3067761" y="3025511"/>
            <a:ext cx="1273289" cy="4018305"/>
          </a:xfrm>
          <a:prstGeom prst="arc">
            <a:avLst>
              <a:gd name="adj1" fmla="val 17261644"/>
              <a:gd name="adj2" fmla="val 7924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Rounded Rectangular Callout 36"/>
          <p:cNvSpPr/>
          <p:nvPr/>
        </p:nvSpPr>
        <p:spPr>
          <a:xfrm>
            <a:off x="8291975" y="4141895"/>
            <a:ext cx="3068825" cy="949946"/>
          </a:xfrm>
          <a:prstGeom prst="wedgeRoundRectCallout">
            <a:avLst>
              <a:gd name="adj1" fmla="val 56518"/>
              <a:gd name="adj2" fmla="val -4356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the linking word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when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to connect the two parts of the sentence.</a:t>
            </a:r>
          </a:p>
        </p:txBody>
      </p:sp>
      <p:sp>
        <p:nvSpPr>
          <p:cNvPr id="38" name="Arc 37"/>
          <p:cNvSpPr/>
          <p:nvPr/>
        </p:nvSpPr>
        <p:spPr>
          <a:xfrm rot="5123700" flipH="1">
            <a:off x="5285548" y="733299"/>
            <a:ext cx="1273289" cy="7653843"/>
          </a:xfrm>
          <a:prstGeom prst="arc">
            <a:avLst>
              <a:gd name="adj1" fmla="val 16248884"/>
              <a:gd name="adj2" fmla="val 504234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Shape 82"/>
          <p:cNvSpPr txBox="1">
            <a:spLocks/>
          </p:cNvSpPr>
          <p:nvPr/>
        </p:nvSpPr>
        <p:spPr>
          <a:xfrm>
            <a:off x="450601" y="5145564"/>
            <a:ext cx="9375787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6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To set the scene in a story in the past.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9" name="Rounded Rectangular Callout 18"/>
          <p:cNvSpPr/>
          <p:nvPr/>
        </p:nvSpPr>
        <p:spPr>
          <a:xfrm>
            <a:off x="823955" y="5594631"/>
            <a:ext cx="5365718" cy="756909"/>
          </a:xfrm>
          <a:prstGeom prst="wedgeRoundRectCallout">
            <a:avLst>
              <a:gd name="adj1" fmla="val -52914"/>
              <a:gd name="adj2" fmla="val -5794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was raining outside. The trees were moving in the wind and the animals were hiding from the cold.  </a:t>
            </a:r>
          </a:p>
        </p:txBody>
      </p:sp>
      <p:sp>
        <p:nvSpPr>
          <p:cNvPr id="20" name="Rounded Rectangular Callout 19"/>
          <p:cNvSpPr/>
          <p:nvPr/>
        </p:nvSpPr>
        <p:spPr>
          <a:xfrm>
            <a:off x="6317718" y="5547894"/>
            <a:ext cx="3068825" cy="949946"/>
          </a:xfrm>
          <a:prstGeom prst="wedgeRoundRectCallout">
            <a:avLst>
              <a:gd name="adj1" fmla="val 36061"/>
              <a:gd name="adj2" fmla="val -7086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usually use the past simple with the main events.</a:t>
            </a:r>
          </a:p>
        </p:txBody>
      </p:sp>
      <p:sp>
        <p:nvSpPr>
          <p:cNvPr id="22" name="Pentagon 21"/>
          <p:cNvSpPr/>
          <p:nvPr/>
        </p:nvSpPr>
        <p:spPr>
          <a:xfrm>
            <a:off x="9625880" y="5447519"/>
            <a:ext cx="2342831" cy="966022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in the past continuous?</a:t>
            </a:r>
          </a:p>
        </p:txBody>
      </p:sp>
      <p:sp>
        <p:nvSpPr>
          <p:cNvPr id="26" name="Rounded Rectangular Callout 32"/>
          <p:cNvSpPr/>
          <p:nvPr/>
        </p:nvSpPr>
        <p:spPr>
          <a:xfrm>
            <a:off x="9344526" y="1516177"/>
            <a:ext cx="2624185" cy="1879402"/>
          </a:xfrm>
          <a:prstGeom prst="wedgeRoundRectCallout">
            <a:avLst>
              <a:gd name="adj1" fmla="val 19865"/>
              <a:gd name="adj2" fmla="val -5761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boy started sleeping before 10 o’clock and continued sleeping after 10 o’clock. It was in progress. It wasn’t completed at this specific time.</a:t>
            </a:r>
          </a:p>
        </p:txBody>
      </p:sp>
      <p:sp>
        <p:nvSpPr>
          <p:cNvPr id="27" name="Google Shape;65;p15">
            <a:extLst>
              <a:ext uri="{FF2B5EF4-FFF2-40B4-BE49-F238E27FC236}">
                <a16:creationId xmlns:a16="http://schemas.microsoft.com/office/drawing/2014/main" id="{7E3DB302-9280-4034-BC15-EE0E4154CB9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32709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animBg="1"/>
      <p:bldP spid="20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7958" y="229387"/>
            <a:ext cx="1042351" cy="1042351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7719446" y="913866"/>
            <a:ext cx="2636404" cy="1278555"/>
          </a:xfrm>
          <a:prstGeom prst="wedgeRoundRectCallout">
            <a:avLst>
              <a:gd name="adj1" fmla="val 40537"/>
              <a:gd name="adj2" fmla="val -5768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Complete the tables with the words below. Look at the examples to help you. The first one is done for you.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702626"/>
              </p:ext>
            </p:extLst>
          </p:nvPr>
        </p:nvGraphicFramePr>
        <p:xfrm>
          <a:off x="450601" y="1053021"/>
          <a:ext cx="7006738" cy="12341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It                            was                        raining.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963391"/>
              </p:ext>
            </p:extLst>
          </p:nvPr>
        </p:nvGraphicFramePr>
        <p:xfrm>
          <a:off x="450601" y="2708512"/>
          <a:ext cx="7006738" cy="12341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I                            wasn’t                        working.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04500"/>
              </p:ext>
            </p:extLst>
          </p:nvPr>
        </p:nvGraphicFramePr>
        <p:xfrm>
          <a:off x="450601" y="4345122"/>
          <a:ext cx="7006738" cy="18897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What                    were                  you                       doing?</a:t>
                      </a:r>
                    </a:p>
                    <a:p>
                      <a:endParaRPr lang="en-GB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nb-NO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Was                  he                     playing golf?     </a:t>
                      </a:r>
                    </a:p>
                    <a:p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</a:t>
                      </a:r>
                    </a:p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Rectangle 31"/>
          <p:cNvSpPr/>
          <p:nvPr/>
        </p:nvSpPr>
        <p:spPr>
          <a:xfrm>
            <a:off x="4003181" y="5014193"/>
            <a:ext cx="94324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17595" y="1817196"/>
            <a:ext cx="95361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?  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505025" y="5014193"/>
            <a:ext cx="1196161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(past)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978750" y="5827727"/>
            <a:ext cx="1299154" cy="307778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(past)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985905" y="5827726"/>
            <a:ext cx="960520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502676" y="1790002"/>
            <a:ext cx="1079258" cy="307776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551933" y="1790000"/>
            <a:ext cx="1170020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551933" y="3483656"/>
            <a:ext cx="1433972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31044" y="3483656"/>
            <a:ext cx="966306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676669" y="3483657"/>
            <a:ext cx="1063208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450612" y="5800300"/>
            <a:ext cx="1206988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088286" y="5014193"/>
            <a:ext cx="111474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739877" y="5014194"/>
            <a:ext cx="1043060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93959" y="2306246"/>
            <a:ext cx="813218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198591" y="2306245"/>
            <a:ext cx="813218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0500338" y="2306245"/>
            <a:ext cx="1152128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(past)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893959" y="2982116"/>
            <a:ext cx="1481132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GB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not </a:t>
            </a:r>
            <a:r>
              <a:rPr lang="en-US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(past)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0848646" y="2982116"/>
            <a:ext cx="978149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0617957" y="1417705"/>
            <a:ext cx="932617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qu. word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0617957" y="1882658"/>
            <a:ext cx="813218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0" name="Google Shape;65;p15">
            <a:extLst>
              <a:ext uri="{FF2B5EF4-FFF2-40B4-BE49-F238E27FC236}">
                <a16:creationId xmlns:a16="http://schemas.microsoft.com/office/drawing/2014/main" id="{56B79829-CB98-4266-9B44-E7A35A92BB3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47897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29167E-6 -7.40741E-7 L -0.80378 -0.0092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95" y="-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3.7037E-6 L -0.65183 -0.0761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91" y="-3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0416 L -0.58034 0.17129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58" y="8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35 0.00416 L -0.43919 0.07291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83" y="3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0416 L -0.50039 0.07338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26" y="3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7 -0.00209 L -0.78216 0.5236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67" y="2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7 -0.00209 L -0.54167 0.5106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48" y="25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 animBg="1"/>
      <p:bldP spid="3" grpId="1" animBg="1"/>
      <p:bldP spid="31" grpId="0" animBg="1"/>
      <p:bldP spid="31" grpId="1" animBg="1"/>
      <p:bldP spid="34" grpId="0" animBg="1"/>
      <p:bldP spid="34" grpId="1" animBg="1"/>
      <p:bldP spid="35" grpId="0" animBg="1"/>
      <p:bldP spid="35" grpId="1" animBg="1"/>
      <p:bldP spid="40" grpId="0" animBg="1"/>
      <p:bldP spid="40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7958" y="229387"/>
            <a:ext cx="1042351" cy="1042351"/>
          </a:xfrm>
          <a:prstGeom prst="rect">
            <a:avLst/>
          </a:prstGeom>
        </p:spPr>
      </p:pic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020680"/>
              </p:ext>
            </p:extLst>
          </p:nvPr>
        </p:nvGraphicFramePr>
        <p:xfrm>
          <a:off x="450601" y="1053021"/>
          <a:ext cx="7006738" cy="12341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It                            was                        raining.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663119"/>
              </p:ext>
            </p:extLst>
          </p:nvPr>
        </p:nvGraphicFramePr>
        <p:xfrm>
          <a:off x="450601" y="2708512"/>
          <a:ext cx="7006738" cy="12341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I                            wasn’t                        working.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193896"/>
              </p:ext>
            </p:extLst>
          </p:nvPr>
        </p:nvGraphicFramePr>
        <p:xfrm>
          <a:off x="450601" y="4345122"/>
          <a:ext cx="7006738" cy="18897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What                    were                  you                       doing?</a:t>
                      </a:r>
                    </a:p>
                    <a:p>
                      <a:endParaRPr lang="en-GB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nb-NO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Was                  he                     playing golf?     </a:t>
                      </a:r>
                    </a:p>
                    <a:p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</a:t>
                      </a:r>
                    </a:p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Rectangle 31"/>
          <p:cNvSpPr/>
          <p:nvPr/>
        </p:nvSpPr>
        <p:spPr>
          <a:xfrm>
            <a:off x="4003181" y="5014193"/>
            <a:ext cx="94324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17595" y="1817196"/>
            <a:ext cx="95361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   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505025" y="5014193"/>
            <a:ext cx="1196161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(past)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978750" y="5827727"/>
            <a:ext cx="1299154" cy="307778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(past)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985905" y="5827726"/>
            <a:ext cx="960520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rgbClr val="FFFFFF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502676" y="1790002"/>
            <a:ext cx="1079258" cy="307776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rgbClr val="FFFFFF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551933" y="1790000"/>
            <a:ext cx="1170020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551933" y="3483656"/>
            <a:ext cx="1433972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31044" y="3483656"/>
            <a:ext cx="966306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676669" y="3483657"/>
            <a:ext cx="1063208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450612" y="5800300"/>
            <a:ext cx="1206988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088286" y="5014193"/>
            <a:ext cx="111474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739877" y="5014194"/>
            <a:ext cx="1043060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78304" y="3479901"/>
            <a:ext cx="813218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612108" y="5800934"/>
            <a:ext cx="813218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38752" y="1789487"/>
            <a:ext cx="1152128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(past)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524924" y="3481358"/>
            <a:ext cx="1481132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GB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not </a:t>
            </a:r>
            <a:r>
              <a:rPr lang="en-US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(past)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717611" y="3481358"/>
            <a:ext cx="978149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rgbClr val="FFFFFF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219957" y="5008739"/>
            <a:ext cx="932617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qu. word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34578" y="1812589"/>
            <a:ext cx="813218" cy="307777"/>
          </a:xfrm>
          <a:prstGeom prst="rect">
            <a:avLst/>
          </a:prstGeom>
          <a:solidFill>
            <a:srgbClr val="1B4686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52" name="Rounded Rectangular Callout 51"/>
          <p:cNvSpPr/>
          <p:nvPr/>
        </p:nvSpPr>
        <p:spPr>
          <a:xfrm>
            <a:off x="7694941" y="2514903"/>
            <a:ext cx="2322510" cy="693979"/>
          </a:xfrm>
          <a:prstGeom prst="wedgeRoundRectCallout">
            <a:avLst>
              <a:gd name="adj1" fmla="val 40537"/>
              <a:gd name="adj2" fmla="val -5768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 do we make the </a:t>
            </a:r>
            <a:r>
              <a:rPr lang="nl-NL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 the past?</a:t>
            </a:r>
          </a:p>
        </p:txBody>
      </p:sp>
      <p:sp>
        <p:nvSpPr>
          <p:cNvPr id="53" name="Shape 87"/>
          <p:cNvSpPr/>
          <p:nvPr/>
        </p:nvSpPr>
        <p:spPr>
          <a:xfrm>
            <a:off x="9986212" y="1511091"/>
            <a:ext cx="2205788" cy="1911685"/>
          </a:xfrm>
          <a:prstGeom prst="cloudCallout">
            <a:avLst>
              <a:gd name="adj1" fmla="val -58761"/>
              <a:gd name="adj2" fmla="val 913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I was, you were, he/she/it was, we were, you (pl.) were, they were</a:t>
            </a:r>
          </a:p>
        </p:txBody>
      </p:sp>
      <p:graphicFrame>
        <p:nvGraphicFramePr>
          <p:cNvPr id="54" name="Tab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122679"/>
              </p:ext>
            </p:extLst>
          </p:nvPr>
        </p:nvGraphicFramePr>
        <p:xfrm>
          <a:off x="7578340" y="4331562"/>
          <a:ext cx="4048569" cy="19033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4048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68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answers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2635">
                <a:tc>
                  <a:txBody>
                    <a:bodyPr/>
                    <a:lstStyle/>
                    <a:p>
                      <a:r>
                        <a:rPr lang="nb-NO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Yes,              he                      was.</a:t>
                      </a:r>
                    </a:p>
                    <a:p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No,               he                       wasn’t.    </a:t>
                      </a:r>
                    </a:p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5" name="Rounded Rectangular Callout 54"/>
          <p:cNvSpPr/>
          <p:nvPr/>
        </p:nvSpPr>
        <p:spPr>
          <a:xfrm>
            <a:off x="7768308" y="1118054"/>
            <a:ext cx="2322510" cy="900933"/>
          </a:xfrm>
          <a:prstGeom prst="wedgeRoundRectCallout">
            <a:avLst>
              <a:gd name="adj1" fmla="val 40537"/>
              <a:gd name="adj2" fmla="val -5768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short answers. Complete the table.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636929" y="5562263"/>
            <a:ext cx="1250574" cy="306665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Yes/No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, 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8979684" y="5548474"/>
            <a:ext cx="1198662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0351054" y="5538081"/>
            <a:ext cx="1198662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0296463" y="3953417"/>
            <a:ext cx="1198662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0296463" y="3551171"/>
            <a:ext cx="1198662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(past)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61" name="Google Shape;65;p15">
            <a:extLst>
              <a:ext uri="{FF2B5EF4-FFF2-40B4-BE49-F238E27FC236}">
                <a16:creationId xmlns:a16="http://schemas.microsoft.com/office/drawing/2014/main" id="{A9AD471B-FB82-4A87-818C-7B48E1ABE8E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982065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2.59259E-6 L -0.1056 0.233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86" y="11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2 2.22222E-6 L 0.00221 0.2895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1" y="1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6" grpId="0" animBg="1"/>
      <p:bldP spid="57" grpId="0" animBg="1"/>
      <p:bldP spid="58" grpId="0" animBg="1"/>
      <p:bldP spid="59" grpId="0" animBg="1"/>
      <p:bldP spid="59" grpId="1" animBg="1"/>
      <p:bldP spid="60" grpId="0" animBg="1"/>
      <p:bldP spid="6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5505" y="229387"/>
            <a:ext cx="1042351" cy="1042351"/>
          </a:xfrm>
          <a:prstGeom prst="rect">
            <a:avLst/>
          </a:prstGeom>
        </p:spPr>
      </p:pic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210934"/>
              </p:ext>
            </p:extLst>
          </p:nvPr>
        </p:nvGraphicFramePr>
        <p:xfrm>
          <a:off x="450601" y="1053021"/>
          <a:ext cx="7006738" cy="12341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It                            was                        raining.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407256"/>
              </p:ext>
            </p:extLst>
          </p:nvPr>
        </p:nvGraphicFramePr>
        <p:xfrm>
          <a:off x="450601" y="2708512"/>
          <a:ext cx="7006738" cy="12341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I                            wasn’t                        working.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146753"/>
              </p:ext>
            </p:extLst>
          </p:nvPr>
        </p:nvGraphicFramePr>
        <p:xfrm>
          <a:off x="450601" y="4345122"/>
          <a:ext cx="7006738" cy="18897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6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r>
                        <a:rPr lang="nb-NO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What                    were                  you                       doing?</a:t>
                      </a:r>
                    </a:p>
                    <a:p>
                      <a:endParaRPr lang="en-GB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nb-NO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Was                  he                     playing golf?     </a:t>
                      </a:r>
                    </a:p>
                    <a:p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</a:t>
                      </a:r>
                    </a:p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Rectangle 31"/>
          <p:cNvSpPr/>
          <p:nvPr/>
        </p:nvSpPr>
        <p:spPr>
          <a:xfrm>
            <a:off x="4003181" y="5014193"/>
            <a:ext cx="94324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17595" y="1817196"/>
            <a:ext cx="95361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505025" y="5014193"/>
            <a:ext cx="1196161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(past)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978750" y="5827727"/>
            <a:ext cx="1299154" cy="307778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r>
              <a:rPr lang="en-GB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(past)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985905" y="5827726"/>
            <a:ext cx="960520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</a:t>
            </a:r>
            <a:r>
              <a:rPr lang="en-GB" b="1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ng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502676" y="1790002"/>
            <a:ext cx="1079258" cy="307776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551932" y="1790000"/>
            <a:ext cx="1310383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  <a:latin typeface="Open Sans" charset="0"/>
              </a:rPr>
              <a:t>to be</a:t>
            </a:r>
            <a:r>
              <a:rPr lang="en-GB" b="1" i="1" dirty="0">
                <a:solidFill>
                  <a:schemeClr val="bg1"/>
                </a:solidFill>
                <a:latin typeface="Open Sans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Open Sans" charset="0"/>
              </a:rPr>
              <a:t>(past)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551932" y="3483656"/>
            <a:ext cx="1583339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i="1" dirty="0">
                <a:solidFill>
                  <a:schemeClr val="bg1"/>
                </a:solidFill>
                <a:latin typeface="Open Sans" charset="0"/>
              </a:rPr>
              <a:t>not </a:t>
            </a:r>
            <a:r>
              <a:rPr lang="en-US" b="1" i="1" dirty="0">
                <a:solidFill>
                  <a:schemeClr val="bg1"/>
                </a:solidFill>
                <a:latin typeface="Open Sans" charset="0"/>
              </a:rPr>
              <a:t>to be</a:t>
            </a:r>
            <a:r>
              <a:rPr lang="en-GB" b="1" i="1" dirty="0">
                <a:solidFill>
                  <a:schemeClr val="bg1"/>
                </a:solidFill>
                <a:latin typeface="Open Sans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Open Sans" charset="0"/>
              </a:rPr>
              <a:t>(past)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31044" y="3483656"/>
            <a:ext cx="966306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Open Sans" charset="0"/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676669" y="3483657"/>
            <a:ext cx="1063208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nl-NL" b="1" dirty="0">
                <a:solidFill>
                  <a:schemeClr val="bg1"/>
                </a:solidFill>
                <a:latin typeface="Open Sans" charset="0"/>
              </a:rPr>
              <a:t>verb</a:t>
            </a:r>
            <a:r>
              <a:rPr lang="en-GB" b="1" dirty="0">
                <a:solidFill>
                  <a:schemeClr val="bg1"/>
                </a:solidFill>
                <a:latin typeface="Open Sans" charset="0"/>
              </a:rPr>
              <a:t> -</a:t>
            </a:r>
            <a:r>
              <a:rPr lang="en-GB" b="1" i="1" dirty="0" err="1">
                <a:solidFill>
                  <a:schemeClr val="bg1"/>
                </a:solidFill>
                <a:latin typeface="Open Sans" charset="0"/>
              </a:rPr>
              <a:t>ing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450612" y="5800300"/>
            <a:ext cx="1206988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Open Sans" charset="0"/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088286" y="5014193"/>
            <a:ext cx="1114744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qu. word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739877" y="5014194"/>
            <a:ext cx="1043060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verb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-</a:t>
            </a:r>
            <a:r>
              <a:rPr lang="en-GB" b="1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b="1" i="1" dirty="0">
              <a:solidFill>
                <a:schemeClr val="bg1"/>
              </a:solidFill>
            </a:endParaRPr>
          </a:p>
        </p:txBody>
      </p:sp>
      <p:graphicFrame>
        <p:nvGraphicFramePr>
          <p:cNvPr id="54" name="Tab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614590"/>
              </p:ext>
            </p:extLst>
          </p:nvPr>
        </p:nvGraphicFramePr>
        <p:xfrm>
          <a:off x="7578340" y="4331562"/>
          <a:ext cx="4048569" cy="151797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4048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604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answers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2691">
                <a:tc>
                  <a:txBody>
                    <a:bodyPr/>
                    <a:lstStyle/>
                    <a:p>
                      <a:r>
                        <a:rPr lang="nb-NO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Yes,              he                      was.</a:t>
                      </a:r>
                    </a:p>
                    <a:p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No,               he                       wasn’t.    </a:t>
                      </a:r>
                    </a:p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6" name="Rectangle 55"/>
          <p:cNvSpPr/>
          <p:nvPr/>
        </p:nvSpPr>
        <p:spPr>
          <a:xfrm>
            <a:off x="7636929" y="5275655"/>
            <a:ext cx="1250574" cy="306665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Yes/No</a:t>
            </a:r>
            <a:r>
              <a:rPr lang="en-GB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,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8979684" y="5261866"/>
            <a:ext cx="1198662" cy="307777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0351054" y="5251473"/>
            <a:ext cx="1198662" cy="523220"/>
          </a:xfrm>
          <a:prstGeom prst="rect">
            <a:avLst/>
          </a:prstGeom>
          <a:solidFill>
            <a:srgbClr val="1B4686"/>
          </a:solidFill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verb</a:t>
            </a:r>
            <a:r>
              <a:rPr lang="en-GB" b="1" dirty="0">
                <a:solidFill>
                  <a:schemeClr val="bg1"/>
                </a:solidFill>
              </a:rPr>
              <a:t> </a:t>
            </a:r>
            <a:r>
              <a:rPr lang="en-US" b="1" i="1" dirty="0">
                <a:solidFill>
                  <a:schemeClr val="bg1"/>
                </a:solidFill>
              </a:rPr>
              <a:t>to be</a:t>
            </a:r>
            <a:r>
              <a:rPr lang="en-GB" b="1" i="1" dirty="0">
                <a:solidFill>
                  <a:schemeClr val="bg1"/>
                </a:solidFill>
              </a:rPr>
              <a:t> </a:t>
            </a:r>
            <a:r>
              <a:rPr lang="en-GB" b="1" dirty="0">
                <a:solidFill>
                  <a:schemeClr val="bg1"/>
                </a:solidFill>
              </a:rPr>
              <a:t>(past)</a:t>
            </a:r>
          </a:p>
        </p:txBody>
      </p:sp>
      <p:sp>
        <p:nvSpPr>
          <p:cNvPr id="39" name="Rounded Rectangular Callout 38"/>
          <p:cNvSpPr/>
          <p:nvPr/>
        </p:nvSpPr>
        <p:spPr>
          <a:xfrm>
            <a:off x="7522411" y="929292"/>
            <a:ext cx="3358021" cy="664552"/>
          </a:xfrm>
          <a:prstGeom prst="wedgeRoundRectCallout">
            <a:avLst>
              <a:gd name="adj1" fmla="val 43621"/>
              <a:gd name="adj2" fmla="val -6942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Remember. This is how we make the </a:t>
            </a:r>
            <a:r>
              <a:rPr lang="nl-NL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 the past.</a:t>
            </a:r>
          </a:p>
        </p:txBody>
      </p:sp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706996"/>
              </p:ext>
            </p:extLst>
          </p:nvPr>
        </p:nvGraphicFramePr>
        <p:xfrm>
          <a:off x="7636929" y="1747708"/>
          <a:ext cx="2271346" cy="23469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35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56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80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be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766">
                <a:tc>
                  <a:txBody>
                    <a:bodyPr/>
                    <a:lstStyle/>
                    <a:p>
                      <a:r>
                        <a:rPr lang="en-GB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766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766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766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766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 (pl.)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766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" name="Arc 61"/>
          <p:cNvSpPr/>
          <p:nvPr/>
        </p:nvSpPr>
        <p:spPr>
          <a:xfrm rot="1452810" flipH="1" flipV="1">
            <a:off x="8632771" y="1184743"/>
            <a:ext cx="1605934" cy="989146"/>
          </a:xfrm>
          <a:prstGeom prst="arc">
            <a:avLst>
              <a:gd name="adj1" fmla="val 7904317"/>
              <a:gd name="adj2" fmla="val 1261666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3" name="Rounded Rectangular Callout 62"/>
          <p:cNvSpPr/>
          <p:nvPr/>
        </p:nvSpPr>
        <p:spPr>
          <a:xfrm>
            <a:off x="10178346" y="2362580"/>
            <a:ext cx="1755791" cy="1652017"/>
          </a:xfrm>
          <a:prstGeom prst="wedgeRoundRectCallout">
            <a:avLst>
              <a:gd name="adj1" fmla="val 43621"/>
              <a:gd name="adj2" fmla="val -6942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Be careful with spelling. The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ng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forms can change a little, </a:t>
            </a:r>
            <a:r>
              <a:rPr lang="nb-NO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e.g.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swim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–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swimming.</a:t>
            </a:r>
          </a:p>
        </p:txBody>
      </p:sp>
      <p:sp>
        <p:nvSpPr>
          <p:cNvPr id="64" name="Arc 63"/>
          <p:cNvSpPr/>
          <p:nvPr/>
        </p:nvSpPr>
        <p:spPr>
          <a:xfrm rot="16200000">
            <a:off x="6864317" y="150993"/>
            <a:ext cx="1869602" cy="6292777"/>
          </a:xfrm>
          <a:prstGeom prst="arc">
            <a:avLst>
              <a:gd name="adj1" fmla="val 6241072"/>
              <a:gd name="adj2" fmla="val 1543027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5" name="Pentagon 64"/>
          <p:cNvSpPr/>
          <p:nvPr/>
        </p:nvSpPr>
        <p:spPr>
          <a:xfrm>
            <a:off x="9908276" y="6059298"/>
            <a:ext cx="1862736" cy="569210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34" name="Google Shape;65;p15">
            <a:extLst>
              <a:ext uri="{FF2B5EF4-FFF2-40B4-BE49-F238E27FC236}">
                <a16:creationId xmlns:a16="http://schemas.microsoft.com/office/drawing/2014/main" id="{4FB87D1F-D702-4BAC-905D-166C925A522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07408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62" grpId="0" animBg="1"/>
      <p:bldP spid="63" grpId="0" animBg="1"/>
      <p:bldP spid="64" grpId="0" animBg="1"/>
      <p:bldP spid="65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2702</TotalTime>
  <Words>1255</Words>
  <Application>Microsoft Office PowerPoint</Application>
  <PresentationFormat>Widescreen</PresentationFormat>
  <Paragraphs>212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1_Simple Light</vt:lpstr>
      <vt:lpstr>Pearson</vt:lpstr>
      <vt:lpstr>Grammar A2 past continuous </vt:lpstr>
      <vt:lpstr>The past continuous</vt:lpstr>
      <vt:lpstr>1. Function: When do we use it?</vt:lpstr>
      <vt:lpstr>Function: When do we use the past continuous?</vt:lpstr>
      <vt:lpstr>2. Function: When do we use it?</vt:lpstr>
      <vt:lpstr>Function: When do we use the past continuous?</vt:lpstr>
      <vt:lpstr>Form: How do we make sentences?</vt:lpstr>
      <vt:lpstr>Form: How do we make sentences?</vt:lpstr>
      <vt:lpstr>Form: How do we make sentences?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91</cp:revision>
  <dcterms:modified xsi:type="dcterms:W3CDTF">2019-12-05T09:17:19Z</dcterms:modified>
</cp:coreProperties>
</file>